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369" r:id="rId2"/>
    <p:sldId id="370" r:id="rId3"/>
    <p:sldId id="368" r:id="rId4"/>
    <p:sldId id="338" r:id="rId5"/>
    <p:sldId id="339" r:id="rId6"/>
    <p:sldId id="340" r:id="rId7"/>
    <p:sldId id="341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220" autoAdjust="0"/>
  </p:normalViewPr>
  <p:slideViewPr>
    <p:cSldViewPr>
      <p:cViewPr varScale="1">
        <p:scale>
          <a:sx n="106" d="100"/>
          <a:sy n="106" d="100"/>
        </p:scale>
        <p:origin x="17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0DC36-8EFA-4378-9855-E019C55AC4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0704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36581" lvl="2" indent="-471145">
              <a:spcAft>
                <a:spcPts val="618"/>
              </a:spcAft>
            </a:pPr>
            <a:r>
              <a:rPr lang="en-US" sz="2900" b="1" i="1" dirty="0"/>
              <a:t>Mark 4:40; “Do you still have no faith?”</a:t>
            </a:r>
            <a:r>
              <a:rPr lang="en-US" sz="2700" b="1" dirty="0"/>
              <a:t> </a:t>
            </a:r>
            <a:r>
              <a:rPr lang="en-US" sz="2700" dirty="0"/>
              <a:t>Lit. “</a:t>
            </a:r>
            <a:r>
              <a:rPr lang="en-US" sz="2700" b="1" dirty="0"/>
              <a:t>not yet</a:t>
            </a:r>
            <a:r>
              <a:rPr lang="en-US" sz="2700" dirty="0"/>
              <a:t>” </a:t>
            </a:r>
            <a:r>
              <a:rPr lang="en-US" sz="1400" dirty="0"/>
              <a:t>(Strong) </a:t>
            </a:r>
            <a:r>
              <a:rPr lang="en-US" sz="2700" dirty="0"/>
              <a:t>“</a:t>
            </a:r>
            <a:r>
              <a:rPr lang="en-US" sz="2700" b="1" dirty="0"/>
              <a:t>Do you not yet</a:t>
            </a:r>
            <a:r>
              <a:rPr lang="en-US" sz="2700" dirty="0"/>
              <a:t>?” </a:t>
            </a:r>
            <a:r>
              <a:rPr lang="en-US" sz="1400" dirty="0"/>
              <a:t>(Thayer) </a:t>
            </a:r>
            <a:r>
              <a:rPr lang="en-US" sz="2900" dirty="0"/>
              <a:t>From the Greek “</a:t>
            </a:r>
            <a:r>
              <a:rPr lang="en-US" sz="2900" dirty="0" err="1"/>
              <a:t>pistis</a:t>
            </a:r>
            <a:r>
              <a:rPr lang="en-US" sz="2900" dirty="0"/>
              <a:t>” meaning “</a:t>
            </a:r>
            <a:r>
              <a:rPr lang="en-US" sz="2900" b="1" dirty="0"/>
              <a:t>persuasion</a:t>
            </a:r>
            <a:r>
              <a:rPr lang="en-US" sz="2900" dirty="0"/>
              <a:t>, i.e. credence, moral conviction.” </a:t>
            </a:r>
            <a:r>
              <a:rPr lang="en-US" sz="1400" dirty="0"/>
              <a:t>(Strong) </a:t>
            </a:r>
          </a:p>
        </p:txBody>
      </p:sp>
    </p:spTree>
    <p:extLst>
      <p:ext uri="{BB962C8B-B14F-4D97-AF65-F5344CB8AC3E}">
        <p14:creationId xmlns:p14="http://schemas.microsoft.com/office/powerpoint/2010/main" val="4153781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“Dispirited” - Matthew 15:30</a:t>
            </a:r>
          </a:p>
        </p:txBody>
      </p:sp>
    </p:spTree>
    <p:extLst>
      <p:ext uri="{BB962C8B-B14F-4D97-AF65-F5344CB8AC3E}">
        <p14:creationId xmlns:p14="http://schemas.microsoft.com/office/powerpoint/2010/main" val="251764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Apostle means more than just “send” but send as a representative under commission from the sender.</a:t>
            </a:r>
          </a:p>
        </p:txBody>
      </p:sp>
    </p:spTree>
    <p:extLst>
      <p:ext uri="{BB962C8B-B14F-4D97-AF65-F5344CB8AC3E}">
        <p14:creationId xmlns:p14="http://schemas.microsoft.com/office/powerpoint/2010/main" val="1634716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Threat of wolves - some suggest Jesus just speaking about physical danger but the spiritual danger is Jesus true focus. See vs. 28</a:t>
            </a:r>
          </a:p>
        </p:txBody>
      </p:sp>
    </p:spTree>
    <p:extLst>
      <p:ext uri="{BB962C8B-B14F-4D97-AF65-F5344CB8AC3E}">
        <p14:creationId xmlns:p14="http://schemas.microsoft.com/office/powerpoint/2010/main" val="280761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86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70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39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49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6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24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0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290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853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3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4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01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7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A1498-92C7-4E4B-8045-C9195F453964}" type="datetimeFigureOut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43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00AEF-1595-4419-801B-6E36A33B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453" y="3330320"/>
            <a:ext cx="8057148" cy="3213187"/>
          </a:xfrm>
        </p:spPr>
        <p:txBody>
          <a:bodyPr vert="horz"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50" b="1" dirty="0">
                <a:solidFill>
                  <a:schemeClr val="bg1"/>
                </a:solidFill>
              </a:rPr>
              <a:t>Lesson 10 – </a:t>
            </a:r>
            <a:br>
              <a:rPr lang="en-US" sz="4050" b="1" dirty="0">
                <a:solidFill>
                  <a:schemeClr val="bg1"/>
                </a:solidFill>
              </a:rPr>
            </a:br>
            <a:r>
              <a:rPr lang="en-US" sz="4050" b="1" dirty="0">
                <a:solidFill>
                  <a:schemeClr val="bg1"/>
                </a:solidFill>
              </a:rPr>
              <a:t>Further Preaching In Galilee</a:t>
            </a:r>
            <a:br>
              <a:rPr lang="en-US" sz="4050" b="1" dirty="0">
                <a:solidFill>
                  <a:schemeClr val="bg1"/>
                </a:solidFill>
              </a:rPr>
            </a:br>
            <a:br>
              <a:rPr lang="en-US" sz="1200" b="1" dirty="0">
                <a:solidFill>
                  <a:schemeClr val="bg1"/>
                </a:solidFill>
              </a:rPr>
            </a:br>
            <a:br>
              <a:rPr lang="en-US" sz="1100" b="1" dirty="0">
                <a:solidFill>
                  <a:schemeClr val="accent4"/>
                </a:solidFill>
              </a:rPr>
            </a:br>
            <a:r>
              <a:rPr lang="en-US" sz="1800" b="1" dirty="0">
                <a:solidFill>
                  <a:schemeClr val="accent4"/>
                </a:solidFill>
              </a:rPr>
              <a:t>Jesus’ Commission to His Disciples – Matthew 9:35-11:1</a:t>
            </a:r>
            <a:br>
              <a:rPr lang="en-US" sz="1800" b="1" dirty="0">
                <a:solidFill>
                  <a:schemeClr val="accent4"/>
                </a:solidFill>
              </a:rPr>
            </a:br>
            <a:r>
              <a:rPr lang="en-US" sz="1800" b="1" dirty="0">
                <a:solidFill>
                  <a:schemeClr val="accent4"/>
                </a:solidFill>
              </a:rPr>
              <a:t>Death Of John the Baptist – Matthew 14:1-12; Mark 6:14-29; Luke 9:7-9</a:t>
            </a:r>
            <a:br>
              <a:rPr lang="en-US" sz="1800" b="1" dirty="0">
                <a:solidFill>
                  <a:schemeClr val="accent4"/>
                </a:solidFill>
              </a:rPr>
            </a:br>
            <a:r>
              <a:rPr lang="en-US" sz="1800" b="1" dirty="0">
                <a:solidFill>
                  <a:schemeClr val="accent4"/>
                </a:solidFill>
              </a:rPr>
              <a:t>The Feeding Of The 5000 – Matthew 14:13-21; Mark 6:33-44; Luke 9:11-17; John 6:2-14</a:t>
            </a:r>
            <a:b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sz="1800" b="1" dirty="0">
                <a:solidFill>
                  <a:schemeClr val="accent4"/>
                </a:solidFill>
              </a:rPr>
            </a:br>
            <a:r>
              <a:rPr lang="en-US" sz="2400" b="1" dirty="0">
                <a:solidFill>
                  <a:schemeClr val="bg1">
                    <a:lumMod val="85000"/>
                  </a:schemeClr>
                </a:solidFill>
              </a:rPr>
              <a:t>January 1, 2020</a:t>
            </a:r>
            <a:endParaRPr 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1C59176D-59A8-4C02-B448-EE01232F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4239" y="909142"/>
            <a:ext cx="1955523" cy="1955523"/>
          </a:xfrm>
          <a:prstGeom prst="diamond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A50B1817-3C7F-41BC-8557-7A00C928E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3943" y="37265"/>
            <a:ext cx="2656115" cy="2656115"/>
          </a:xfrm>
          <a:prstGeom prst="diamond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2129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487441" y="228709"/>
            <a:ext cx="4191000" cy="4924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Timeline of Jesus’ Life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60020" y="896473"/>
            <a:ext cx="8801100" cy="596152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067DD6-3F24-4D21-A1CF-CADB1204E9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8620"/>
            <a:ext cx="9144000" cy="596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28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420641" y="246815"/>
            <a:ext cx="632460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en-US" sz="32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rd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 Tour of Galilee - 12 Sent Forth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9:35-11:1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; Mark 6:6-13; Luke 9:1-6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222979" y="1143000"/>
            <a:ext cx="8801100" cy="5670783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 saw people who were: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“Distressed … dispirited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 and 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like sheep without a shepherd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(Ezekiel 34:1-16, 23-24)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felt compassion for them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.”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then said to His disciples, “The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harvest is plentiful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, but the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workers are few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(John 4:34-38)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 called for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more workers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“Beseech the Lord of harvest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to send out workers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into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His harvest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 gave the 12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“authority over unclean spirits …”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and the power to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“heal every kind of disease and every kind of sickness.”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 sent them, not to the Gentiles or the Samaritans but only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“to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 lost sheep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of the house of Israel.” (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Matthew 15:25;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“lost”,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Matthew 18:11; 16:26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3959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447800" y="246815"/>
            <a:ext cx="632460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en-US" sz="32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rd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 Tour of Galilee - 12 Sent Forth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9:35-11:1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; Mark 6:6-13; Luke 9:1-6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371959" y="1540402"/>
            <a:ext cx="8574817" cy="3393237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Jesus’ commission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28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Preach saying, ‘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 kingdom of heaven is at hand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.’”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(10:7)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Confirm the message with miracles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(10:8)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Trust God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for your provisions and your message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(10:9-10; 19-20)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Preach wherever the gospel is received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, move on when it isn’t.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(10:11-15, 23)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6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45677" y="1540402"/>
            <a:ext cx="8801100" cy="4685898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Jesus’ commission: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Warnings: they will be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sheep in the midst of wolves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(10:16; Matthew 7:15-20; Acts 20:29)</a:t>
            </a:r>
          </a:p>
          <a:p>
            <a:pPr marL="971550" marR="0" lvl="1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 need to “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be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shrewd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as serpents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and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innocent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as doves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(10:16):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“Shrewd”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- wise and prudent; discreet. My word: strategic.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(Matthew 7:24; 25:1-13; cf. Ephesians 6:10-13)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“Innocent”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- pure, free from deceit or guile.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(Philippians 2:15; Luke 21:8)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“I want you to be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wise in what is good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and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innocent in what is evil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(Romans 16:19)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2AF6654-6EA3-4C84-8F68-9DCA0CCE2228}"/>
              </a:ext>
            </a:extLst>
          </p:cNvPr>
          <p:cNvSpPr txBox="1">
            <a:spLocks/>
          </p:cNvSpPr>
          <p:nvPr/>
        </p:nvSpPr>
        <p:spPr>
          <a:xfrm>
            <a:off x="1447800" y="246815"/>
            <a:ext cx="632460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en-US" sz="32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rd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 Tour of Galilee - 12 Sent Forth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9:35-11:1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; Mark 6:6-13; Luke 9:1-6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997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45677" y="1540402"/>
            <a:ext cx="8801100" cy="4378122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Jesus’ commission: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Warnings: they will be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sheep in the midst of wolves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</a:t>
            </a:r>
            <a:r>
              <a:rPr lang="en-US" dirty="0">
                <a:solidFill>
                  <a:srgbClr val="000000"/>
                </a:solidFill>
                <a:latin typeface="Segoe UI Light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(10:16; Matthew 7:15-20; Acts 20:29)</a:t>
            </a:r>
          </a:p>
          <a:p>
            <a:pPr marL="971550" marR="0" lvl="1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eriod" startAt="2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They will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hand you over to the courts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(10:17)</a:t>
            </a:r>
          </a:p>
          <a:p>
            <a:pPr marL="971550" marR="0" lvl="1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eriod" startAt="2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They will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scourge you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in their synagogues”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(10:17)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  <a:p>
            <a:pPr marL="971550" marR="0" lvl="1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eriod" startAt="2"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“You will even be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brought before governors and kings for My sake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(10:18)</a:t>
            </a:r>
          </a:p>
          <a:p>
            <a:pPr marL="971550" marR="0" lvl="1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eriod" startAt="2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Families will be divided to the extent that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“children will rise up against parents and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cause them to be put to death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(10:21-22; 35-39)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D4B04CE-1AB3-4A19-AC6C-E71284D3990A}"/>
              </a:ext>
            </a:extLst>
          </p:cNvPr>
          <p:cNvSpPr txBox="1">
            <a:spLocks/>
          </p:cNvSpPr>
          <p:nvPr/>
        </p:nvSpPr>
        <p:spPr>
          <a:xfrm>
            <a:off x="1447800" y="246815"/>
            <a:ext cx="632460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en-US" sz="32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rd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 Tour of Galilee - 12 Sent Forth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9:35-11:1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; Mark 6:6-13; Luke 9:1-6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479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45677" y="1447800"/>
            <a:ext cx="8801100" cy="5332229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Jesus’ commission: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As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disciples, submit and become like your Teacher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(10:24-25)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Be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courageous, bold and trusting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(10:26-31)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Don’t fear – focus on the spiritual.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(Psalms 56)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Speak boldly.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(Ephesians 6:18-20)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Trust in your value to God.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Take your stand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Confess Jesus.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(10:32-33; Romans 10:9-10; Mark 8:38)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rabicPeriod" startAt="8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Focus on the </a:t>
            </a:r>
            <a:r>
              <a:rPr kumimoji="0" lang="en-US" sz="30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reward</a:t>
            </a:r>
            <a:r>
              <a:rPr kumimoji="0" lang="en-US" sz="30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.”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(10:40-42;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Psalms 19:11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; 58:11; </a:t>
            </a:r>
            <a:b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Isaiah 49:4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; Matthew 5:12; Colossians 3:24; Hebrews 10:35; 11:6;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Revelation 22:12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6EDCFD2-1F59-4575-82B6-87C65DA478F6}"/>
              </a:ext>
            </a:extLst>
          </p:cNvPr>
          <p:cNvSpPr txBox="1">
            <a:spLocks/>
          </p:cNvSpPr>
          <p:nvPr/>
        </p:nvSpPr>
        <p:spPr>
          <a:xfrm>
            <a:off x="1447800" y="246815"/>
            <a:ext cx="632460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en-US" sz="32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rd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 Tour of Galilee - 12 Sent Forth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9:35-11:1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j-ea"/>
                <a:cs typeface="+mj-cs"/>
              </a:rPr>
              <a:t>; Mark 6:6-13; Luke 9:1-6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5986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55520_Project analysis, from 24Slides_SL_V1.potx" id="{55E7247F-78B2-40DB-9AFE-D4DD42FA8F09}" vid="{22E2FD65-A32D-4798-AF43-CE42F250BD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3125</TotalTime>
  <Words>779</Words>
  <Application>Microsoft Office PowerPoint</Application>
  <PresentationFormat>On-screen Show (4:3)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Segoe UI Light</vt:lpstr>
      <vt:lpstr>Office Theme</vt:lpstr>
      <vt:lpstr>Lesson 10 –  Further Preaching In Galilee   Jesus’ Commission to His Disciples – Matthew 9:35-11:1 Death Of John the Baptist – Matthew 14:1-12; Mark 6:14-29; Luke 9:7-9 The Feeding Of The 5000 – Matthew 14:13-21; Mark 6:33-44; Luke 9:11-17; John 6:2-14   January 1, 2020</vt:lpstr>
      <vt:lpstr>Project analysis slide 2</vt:lpstr>
      <vt:lpstr>Project analysis slide 2</vt:lpstr>
      <vt:lpstr>Project analysis slide 2</vt:lpstr>
      <vt:lpstr>Project analysis slide 2</vt:lpstr>
      <vt:lpstr>Project analysis slide 2</vt:lpstr>
      <vt:lpstr>Project analysis 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(1-1-20)</dc:title>
  <dc:creator>Chris Simmons</dc:creator>
  <cp:lastModifiedBy>Richard Lidh</cp:lastModifiedBy>
  <cp:revision>7</cp:revision>
  <dcterms:created xsi:type="dcterms:W3CDTF">2011-11-13T00:33:04Z</dcterms:created>
  <dcterms:modified xsi:type="dcterms:W3CDTF">2020-01-03T03:17:02Z</dcterms:modified>
</cp:coreProperties>
</file>